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2" r:id="rId15"/>
    <p:sldId id="273" r:id="rId16"/>
    <p:sldId id="270" r:id="rId17"/>
    <p:sldId id="271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4D133-C0F2-4E48-79B2-5B3C41282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D6DE5E-DF8E-FC1D-ECD0-8270EEAE9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4B23E-2954-3B8B-D227-29491908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7CC28-BD14-F0E1-D671-0A178E32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0C659-07E1-B5A3-552E-F57FB504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15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36B8E-50CE-AC4D-7988-048C4A20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9BF9B5-8831-0DD4-2002-3753EF252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8C4DA-4A30-8C1F-FD10-367A0F10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A3CB4-24C2-8B75-A295-31EE076D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8E14F-4F94-4B00-B03A-6BF3B183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1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DEFF6-4C86-1CF1-F70D-F272E6356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951CE6-3B1D-63B0-146B-FE7D302AD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742E8-CD5C-2BDF-6F63-C9BF7AF04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BADBC-39A5-9AC4-A672-DC44B345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4A520A-BCDB-0A0C-69E7-31D26BC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2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ABB55-A417-B16B-D15E-27592666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FB16E-3814-B78E-2F1C-2436A1F16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EFCE1-9BBD-C069-0EE5-00829B97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CA902-060F-2C24-DD46-CBFD01D7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D84EC-8A04-D2C4-D4AE-80FD81A5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0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36604-ED50-4BBE-A8D2-83FF5F0A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36AE80-944D-DDD2-788E-25C7E6360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05A49-E86D-8AED-C22B-236A52F3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5B90D-0BFB-01E5-A492-2A2CFB0C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65F6B6-3DB0-63BA-038F-7C434770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7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2FAEF-2BE2-788A-2181-6992069B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398DE-70E6-3FDF-64C6-2C46D8917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005787-45CD-19C1-BB1C-165786EF0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10857-2814-BDC5-39E6-DE4FB039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6D58C-ADB9-8BAE-D494-BF3910CDE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A779B-B163-067D-2095-24D3990C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6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7CDC1-7AFD-75FF-8F95-84F2CDC5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7CE4E-7821-30AA-32D2-D6554D521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AC232-12DC-23B0-8F18-36C41145D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C81A68-3791-67E7-ABC0-89CE3BA31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CB4F43-5C07-2322-09FA-265BB6821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EB170C-8883-BD30-CD0E-54798E43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00B293-BA7F-C2B8-B9FF-9F3B78C8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BE1DC3-8292-06CE-C87A-8B0F6750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41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BA34D-B45E-4791-BB7B-620569B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2C13B8-388A-D3E7-BAE0-C065A92F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042360-6EE3-F5B8-D3AE-21619E1F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FFCAF-7F8F-BA80-C49D-A0578EF9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2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BA70C6-D6E3-4BA1-EAAD-69FE314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7239DA-E644-DABD-F5E7-D11AF791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526D2A-238D-F0C3-FC38-336D26C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6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5BABC-10D4-BBB1-9B72-B45D8764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1B38A-2E22-2524-E20F-7C0BF3772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6234E-EE6A-3EE7-9BAB-BE6BE782E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2ABEE2-575E-47AB-F362-B398E6841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C15EDB-6DD1-AB48-8BE7-BDF5AF50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6CDC2-9A35-1434-3C31-12A29A53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42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42ED9-4697-1E28-1667-8176B0466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F5A4F7-CAC1-F212-C21B-F9ECD40E8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62ECF0-8956-5AAE-E254-C726A44CF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A65DB3-65FC-CA95-F26A-6CDC2B75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D535F3-D8C9-3EF8-248D-EE7BB872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7540E6-86A2-D2F7-6C24-F9F57875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36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BC63BE-E895-947E-5CAA-3EF72605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9D616C-C2B9-1BC3-F158-1EE7822EA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DB359C-D4CA-0617-B7F2-22FC36D30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55550-3CBF-4C0E-BFE8-97C382FA3845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782C7-5F88-975F-AF56-CECFFB241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BF488-7614-3154-C3D2-B10872258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220EE-A1AD-443E-BC50-281C87850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7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hlee0882.tistory.com/11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eemangit.tistory.com/3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dpdpdpdpdpdp.tistory.com/1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im-dragon.tistory.com/1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542A75-EAF8-7D7D-8B29-2245A72424FA}"/>
              </a:ext>
            </a:extLst>
          </p:cNvPr>
          <p:cNvSpPr txBox="1"/>
          <p:nvPr/>
        </p:nvSpPr>
        <p:spPr>
          <a:xfrm>
            <a:off x="321334" y="406243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https://shlee0882.tistory.com/110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B80890-29CE-17E8-B1BD-F5B81FB1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70" y="1052574"/>
            <a:ext cx="8807660" cy="51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49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8E0BA-2776-1E2D-D668-5234B3EDC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01" r="3249" b="36826"/>
          <a:stretch/>
        </p:blipFill>
        <p:spPr>
          <a:xfrm>
            <a:off x="14377" y="241538"/>
            <a:ext cx="6451166" cy="4048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2CEEA-0967-3087-8B74-CF32D654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121" y="1975976"/>
            <a:ext cx="8498757" cy="40916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605F698-B534-B23C-9840-1B988B61AC0B}"/>
              </a:ext>
            </a:extLst>
          </p:cNvPr>
          <p:cNvGrpSpPr/>
          <p:nvPr/>
        </p:nvGrpSpPr>
        <p:grpSpPr>
          <a:xfrm>
            <a:off x="185122" y="1255503"/>
            <a:ext cx="2946267" cy="5499172"/>
            <a:chOff x="566491" y="1212371"/>
            <a:chExt cx="2673469" cy="49899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D447ED4-4CCD-1DF4-0092-A40E8F5DDD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025"/>
            <a:stretch/>
          </p:blipFill>
          <p:spPr>
            <a:xfrm>
              <a:off x="589494" y="1212371"/>
              <a:ext cx="2627463" cy="25527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F377B6-F13F-2E61-2CEA-163C75CC8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20"/>
            <a:stretch/>
          </p:blipFill>
          <p:spPr>
            <a:xfrm>
              <a:off x="566491" y="3649669"/>
              <a:ext cx="2673469" cy="25527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C8D6E08-29B2-22B7-6CE1-B653C3FCAEA4}"/>
              </a:ext>
            </a:extLst>
          </p:cNvPr>
          <p:cNvSpPr txBox="1"/>
          <p:nvPr/>
        </p:nvSpPr>
        <p:spPr>
          <a:xfrm>
            <a:off x="1089229" y="790337"/>
            <a:ext cx="33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 vs UDP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36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FECDE4-84BD-AD4B-ADD5-423FB50D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21" y="1408291"/>
            <a:ext cx="5723826" cy="33869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D1B94D-5B52-7EBE-10C2-3518265F7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43" y="2038279"/>
            <a:ext cx="5063705" cy="4373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41DDEE-DF42-6526-9EE7-52C816278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1" y="4914900"/>
            <a:ext cx="6181725" cy="1943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28DA49-D973-D494-66D5-55DDA2542D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701" r="3249" b="36826"/>
          <a:stretch/>
        </p:blipFill>
        <p:spPr>
          <a:xfrm>
            <a:off x="14377" y="241538"/>
            <a:ext cx="6451166" cy="404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71243-267D-207F-0471-6B27B0A6E4DA}"/>
              </a:ext>
            </a:extLst>
          </p:cNvPr>
          <p:cNvSpPr txBox="1"/>
          <p:nvPr/>
        </p:nvSpPr>
        <p:spPr>
          <a:xfrm>
            <a:off x="1089229" y="790337"/>
            <a:ext cx="33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Port numbers?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95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6C027B-2B91-E5CA-72E2-EA014F71D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55"/>
          <a:stretch/>
        </p:blipFill>
        <p:spPr>
          <a:xfrm>
            <a:off x="398208" y="198560"/>
            <a:ext cx="6787596" cy="21072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B2E4D4-515C-28FF-FFDE-E2E5A8C9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2" y="2764842"/>
            <a:ext cx="5138559" cy="3574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CECC94-0DC5-9E06-D8F4-5D4E981D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780" y="2544792"/>
            <a:ext cx="4484681" cy="43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2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E9C5D8-0C01-1B9C-286B-1478150A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18" y="2595049"/>
            <a:ext cx="5366542" cy="39142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23D0E3-8426-8EF5-F86E-815B3CAB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33" y="2513234"/>
            <a:ext cx="5366542" cy="40778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C98367-E786-8C3D-91D5-B9352DEE4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55"/>
          <a:stretch/>
        </p:blipFill>
        <p:spPr>
          <a:xfrm>
            <a:off x="398208" y="198560"/>
            <a:ext cx="6787596" cy="210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31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CF3A84-5FD8-EB77-2013-83A2A0AF733F}"/>
              </a:ext>
            </a:extLst>
          </p:cNvPr>
          <p:cNvSpPr txBox="1"/>
          <p:nvPr/>
        </p:nvSpPr>
        <p:spPr>
          <a:xfrm>
            <a:off x="329961" y="41094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ACL</a:t>
            </a:r>
            <a:r>
              <a:rPr lang="ko-KR" altLang="en-US" dirty="0">
                <a:hlinkClick r:id="rId2"/>
              </a:rPr>
              <a:t>은 무엇인가</a:t>
            </a:r>
            <a:r>
              <a:rPr lang="en-US" altLang="ko-KR" dirty="0">
                <a:hlinkClick r:id="rId2"/>
              </a:rPr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878FF5-D577-CF2C-9337-4754A0B6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41" y="923925"/>
            <a:ext cx="8172450" cy="2505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3FBBD6-0164-232C-B2B5-DC9CE9004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39" y="3494866"/>
            <a:ext cx="6391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CF3A84-5FD8-EB77-2013-83A2A0AF733F}"/>
              </a:ext>
            </a:extLst>
          </p:cNvPr>
          <p:cNvSpPr txBox="1"/>
          <p:nvPr/>
        </p:nvSpPr>
        <p:spPr>
          <a:xfrm>
            <a:off x="329961" y="41094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ACL</a:t>
            </a:r>
            <a:r>
              <a:rPr lang="ko-KR" altLang="en-US" dirty="0">
                <a:hlinkClick r:id="rId2"/>
              </a:rPr>
              <a:t>는 왜 </a:t>
            </a:r>
            <a:r>
              <a:rPr lang="en-US" altLang="ko-KR" dirty="0">
                <a:hlinkClick r:id="rId2"/>
              </a:rPr>
              <a:t>subnet</a:t>
            </a:r>
            <a:r>
              <a:rPr lang="ko-KR" altLang="en-US" dirty="0">
                <a:hlinkClick r:id="rId2"/>
              </a:rPr>
              <a:t>이 아니라 </a:t>
            </a:r>
            <a:r>
              <a:rPr lang="en-US" altLang="ko-KR" dirty="0">
                <a:hlinkClick r:id="rId2"/>
              </a:rPr>
              <a:t>Wildcard??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0BF39E-2402-2FC5-5E9E-8A03C000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1" y="852546"/>
            <a:ext cx="9344025" cy="114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590F31-D16C-FFF2-F447-DD97E45CB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61" y="2116182"/>
            <a:ext cx="6172652" cy="21568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58868F-8836-5352-BA4D-EA908C569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54" y="5718248"/>
            <a:ext cx="3936401" cy="90523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BDCFC8-A199-108E-C5DA-7E2DF3697555}"/>
              </a:ext>
            </a:extLst>
          </p:cNvPr>
          <p:cNvGrpSpPr/>
          <p:nvPr/>
        </p:nvGrpSpPr>
        <p:grpSpPr>
          <a:xfrm>
            <a:off x="6019348" y="3914507"/>
            <a:ext cx="6172652" cy="2646034"/>
            <a:chOff x="5743302" y="4069782"/>
            <a:chExt cx="6172652" cy="26460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1E9982-7118-0296-54ED-FE16F2EB3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3303" y="4069782"/>
              <a:ext cx="5235942" cy="80009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066580-4543-E0E8-B07B-FCBCBA6A8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8454" y="4831783"/>
              <a:ext cx="5716308" cy="142236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C79A3E-3E5A-C9BB-CA73-AA104E68EDAF}"/>
                </a:ext>
              </a:extLst>
            </p:cNvPr>
            <p:cNvSpPr txBox="1"/>
            <p:nvPr/>
          </p:nvSpPr>
          <p:spPr>
            <a:xfrm>
              <a:off x="5743302" y="6254151"/>
              <a:ext cx="6172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</a:rPr>
                <a:t>access-list 2 deny 10.1.2.0 0.0.1.255</a:t>
              </a:r>
              <a:endParaRPr lang="ko-KR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75E98B4-2FC2-BE24-4478-7DEFDA1094C6}"/>
              </a:ext>
            </a:extLst>
          </p:cNvPr>
          <p:cNvSpPr/>
          <p:nvPr/>
        </p:nvSpPr>
        <p:spPr>
          <a:xfrm>
            <a:off x="4827991" y="5835922"/>
            <a:ext cx="888521" cy="724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99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BFE4C-CDD5-721C-596D-296FDB07C0B4}"/>
              </a:ext>
            </a:extLst>
          </p:cNvPr>
          <p:cNvSpPr txBox="1"/>
          <p:nvPr/>
        </p:nvSpPr>
        <p:spPr>
          <a:xfrm>
            <a:off x="250165" y="220776"/>
            <a:ext cx="514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●실습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환경</a:t>
            </a:r>
            <a:r>
              <a:rPr lang="en-US" altLang="ko-KR" dirty="0"/>
              <a:t>: Boson </a:t>
            </a:r>
            <a:r>
              <a:rPr lang="en-US" altLang="ko-KR" dirty="0" err="1"/>
              <a:t>NetSimulator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내용</a:t>
            </a:r>
            <a:r>
              <a:rPr lang="en-US" altLang="ko-KR" dirty="0"/>
              <a:t>: VLAN, ACL, Static routing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네트워크 구성</a:t>
            </a:r>
            <a:r>
              <a:rPr lang="en-US" altLang="ko-KR" dirty="0"/>
              <a:t>(</a:t>
            </a:r>
            <a:r>
              <a:rPr lang="ko-KR" altLang="en-US" dirty="0"/>
              <a:t>아래 </a:t>
            </a:r>
            <a:r>
              <a:rPr lang="en-US" altLang="ko-KR" dirty="0"/>
              <a:t>diagram </a:t>
            </a:r>
            <a:r>
              <a:rPr lang="ko-KR" altLang="en-US" dirty="0"/>
              <a:t>참조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E5773B-AE1F-F0E5-52E0-C0AF89E6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19" y="1492621"/>
            <a:ext cx="8496390" cy="51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9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94602D-3B4C-4BAC-5BDA-21D7F24FE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76" y="664485"/>
            <a:ext cx="9864069" cy="5972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A73F6E-A6EC-ACFA-553D-76CB2B08089E}"/>
              </a:ext>
            </a:extLst>
          </p:cNvPr>
          <p:cNvSpPr txBox="1"/>
          <p:nvPr/>
        </p:nvSpPr>
        <p:spPr>
          <a:xfrm>
            <a:off x="9816174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AFA56-4F18-E4E5-D97F-E6CA18BCE39C}"/>
              </a:ext>
            </a:extLst>
          </p:cNvPr>
          <p:cNvSpPr txBox="1"/>
          <p:nvPr/>
        </p:nvSpPr>
        <p:spPr>
          <a:xfrm>
            <a:off x="7043826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C5CCFD-2CDB-9579-3EF7-1C718C72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435" y="2844326"/>
            <a:ext cx="2748565" cy="7530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702774-98B2-9F7A-AB97-FDA8DC31F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220" y="1154563"/>
            <a:ext cx="2891401" cy="6020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AFDB69-5D65-B2A9-560F-613CF633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13" y="1264834"/>
            <a:ext cx="3045125" cy="6749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E4941B-E447-62C6-7A0A-982F0E6D1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62" y="2791649"/>
            <a:ext cx="2748565" cy="8556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2BC0CF-14EC-93D1-6E36-D46D800C4D1A}"/>
              </a:ext>
            </a:extLst>
          </p:cNvPr>
          <p:cNvSpPr txBox="1"/>
          <p:nvPr/>
        </p:nvSpPr>
        <p:spPr>
          <a:xfrm>
            <a:off x="4362838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779A8-E59D-9B23-C999-1DA77D9748C0}"/>
              </a:ext>
            </a:extLst>
          </p:cNvPr>
          <p:cNvSpPr txBox="1"/>
          <p:nvPr/>
        </p:nvSpPr>
        <p:spPr>
          <a:xfrm>
            <a:off x="2851029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8286FA-DC96-2754-908C-D2B2E731E4FA}"/>
              </a:ext>
            </a:extLst>
          </p:cNvPr>
          <p:cNvSpPr txBox="1"/>
          <p:nvPr/>
        </p:nvSpPr>
        <p:spPr>
          <a:xfrm>
            <a:off x="1167487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BFE4C-CDD5-721C-596D-296FDB07C0B4}"/>
              </a:ext>
            </a:extLst>
          </p:cNvPr>
          <p:cNvSpPr txBox="1"/>
          <p:nvPr/>
        </p:nvSpPr>
        <p:spPr>
          <a:xfrm>
            <a:off x="250165" y="220776"/>
            <a:ext cx="304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●실습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인터페이스 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460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94602D-3B4C-4BAC-5BDA-21D7F24FE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76" y="664485"/>
            <a:ext cx="9864069" cy="5972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A73F6E-A6EC-ACFA-553D-76CB2B08089E}"/>
              </a:ext>
            </a:extLst>
          </p:cNvPr>
          <p:cNvSpPr txBox="1"/>
          <p:nvPr/>
        </p:nvSpPr>
        <p:spPr>
          <a:xfrm>
            <a:off x="9816174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A0DA95-226C-DE31-05FD-52BB3B345B27}"/>
              </a:ext>
            </a:extLst>
          </p:cNvPr>
          <p:cNvGrpSpPr/>
          <p:nvPr/>
        </p:nvGrpSpPr>
        <p:grpSpPr>
          <a:xfrm>
            <a:off x="9324379" y="6193515"/>
            <a:ext cx="2244277" cy="511951"/>
            <a:chOff x="8875806" y="6194283"/>
            <a:chExt cx="2244277" cy="5119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5DC5A4-7615-2FAB-5E36-B95863F8A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439" b="-1269"/>
            <a:stretch/>
          </p:blipFill>
          <p:spPr>
            <a:xfrm>
              <a:off x="8875806" y="6194283"/>
              <a:ext cx="1812322" cy="44370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F0FE4-FF0E-1903-9E4D-350C6F058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23" b="-16670"/>
            <a:stretch/>
          </p:blipFill>
          <p:spPr>
            <a:xfrm>
              <a:off x="10079578" y="6195048"/>
              <a:ext cx="1040505" cy="51118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A7FC430-F00F-556D-BA10-7BB09BBF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087" y="6191116"/>
            <a:ext cx="1028700" cy="514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0AFA56-4F18-E4E5-D97F-E6CA18BCE39C}"/>
              </a:ext>
            </a:extLst>
          </p:cNvPr>
          <p:cNvSpPr txBox="1"/>
          <p:nvPr/>
        </p:nvSpPr>
        <p:spPr>
          <a:xfrm>
            <a:off x="7043826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6574487-3060-CF7A-821A-50C92C7A3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419" y="6191116"/>
            <a:ext cx="1009650" cy="495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B5D564-5757-A6C1-2B4D-D067690B4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323" y="6191116"/>
            <a:ext cx="1009650" cy="5143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C43F12-8AF9-BD19-831B-57F49E66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829" y="6238741"/>
            <a:ext cx="981075" cy="466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2BC0CF-14EC-93D1-6E36-D46D800C4D1A}"/>
              </a:ext>
            </a:extLst>
          </p:cNvPr>
          <p:cNvSpPr txBox="1"/>
          <p:nvPr/>
        </p:nvSpPr>
        <p:spPr>
          <a:xfrm>
            <a:off x="4362838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779A8-E59D-9B23-C999-1DA77D9748C0}"/>
              </a:ext>
            </a:extLst>
          </p:cNvPr>
          <p:cNvSpPr txBox="1"/>
          <p:nvPr/>
        </p:nvSpPr>
        <p:spPr>
          <a:xfrm>
            <a:off x="2851029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8286FA-DC96-2754-908C-D2B2E731E4FA}"/>
              </a:ext>
            </a:extLst>
          </p:cNvPr>
          <p:cNvSpPr txBox="1"/>
          <p:nvPr/>
        </p:nvSpPr>
        <p:spPr>
          <a:xfrm>
            <a:off x="1167487" y="5364883"/>
            <a:ext cx="88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e0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565107-968A-EBE8-5B95-C66FEAC6A713}"/>
              </a:ext>
            </a:extLst>
          </p:cNvPr>
          <p:cNvGrpSpPr/>
          <p:nvPr/>
        </p:nvGrpSpPr>
        <p:grpSpPr>
          <a:xfrm>
            <a:off x="16309" y="1043680"/>
            <a:ext cx="3045125" cy="3012669"/>
            <a:chOff x="16309" y="1043680"/>
            <a:chExt cx="3216754" cy="31824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60026A-3B0A-CE8F-B678-843CA2B0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09" y="1043680"/>
              <a:ext cx="2696031" cy="25107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CA1383D-444D-3F9E-46B7-AF48C6A08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188" y="3607024"/>
              <a:ext cx="3190875" cy="61912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314E93-CA1F-E1C6-D2B1-A5F6D96F2F77}"/>
              </a:ext>
            </a:extLst>
          </p:cNvPr>
          <p:cNvGrpSpPr/>
          <p:nvPr/>
        </p:nvGrpSpPr>
        <p:grpSpPr>
          <a:xfrm>
            <a:off x="5481201" y="2450290"/>
            <a:ext cx="3125249" cy="1696488"/>
            <a:chOff x="5481201" y="1794683"/>
            <a:chExt cx="3125249" cy="169648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98CFBE-7385-5A97-0996-019DA7EA1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81730"/>
            <a:stretch/>
          </p:blipFill>
          <p:spPr>
            <a:xfrm>
              <a:off x="5481201" y="3005676"/>
              <a:ext cx="3125249" cy="48549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EC83001-BD41-DF08-8905-3CE6AD840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4406"/>
            <a:stretch/>
          </p:blipFill>
          <p:spPr>
            <a:xfrm>
              <a:off x="5481201" y="1794683"/>
              <a:ext cx="3125249" cy="12116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CBFE4C-CDD5-721C-596D-296FDB07C0B4}"/>
              </a:ext>
            </a:extLst>
          </p:cNvPr>
          <p:cNvSpPr txBox="1"/>
          <p:nvPr/>
        </p:nvSpPr>
        <p:spPr>
          <a:xfrm>
            <a:off x="250165" y="220776"/>
            <a:ext cx="304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●실습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 config setting</a:t>
            </a:r>
          </a:p>
        </p:txBody>
      </p:sp>
    </p:spTree>
    <p:extLst>
      <p:ext uri="{BB962C8B-B14F-4D97-AF65-F5344CB8AC3E}">
        <p14:creationId xmlns:p14="http://schemas.microsoft.com/office/powerpoint/2010/main" val="295201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40944E-BCF8-A2E7-C1C1-E6AC81FD0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27" r="53004" b="4562"/>
          <a:stretch/>
        </p:blipFill>
        <p:spPr>
          <a:xfrm>
            <a:off x="113537" y="163902"/>
            <a:ext cx="4139287" cy="55209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F78E876-B344-4842-ED9E-C510F6F266A7}"/>
              </a:ext>
            </a:extLst>
          </p:cNvPr>
          <p:cNvGrpSpPr/>
          <p:nvPr/>
        </p:nvGrpSpPr>
        <p:grpSpPr>
          <a:xfrm>
            <a:off x="847796" y="824125"/>
            <a:ext cx="2895330" cy="2657977"/>
            <a:chOff x="925296" y="1555641"/>
            <a:chExt cx="2895330" cy="265797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DFCE60-7D84-A665-676F-9918431C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296" y="2126795"/>
              <a:ext cx="2895330" cy="208682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673AEF-2663-A1AB-F180-AF4AA1CD6205}"/>
                </a:ext>
              </a:extLst>
            </p:cNvPr>
            <p:cNvSpPr txBox="1"/>
            <p:nvPr/>
          </p:nvSpPr>
          <p:spPr>
            <a:xfrm>
              <a:off x="1445621" y="1555641"/>
              <a:ext cx="1854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Coaxial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5EA1B4-A9E6-20C6-B647-F9B9445CB468}"/>
              </a:ext>
            </a:extLst>
          </p:cNvPr>
          <p:cNvGrpSpPr/>
          <p:nvPr/>
        </p:nvGrpSpPr>
        <p:grpSpPr>
          <a:xfrm>
            <a:off x="275208" y="4161389"/>
            <a:ext cx="4554245" cy="2337223"/>
            <a:chOff x="3639178" y="4028952"/>
            <a:chExt cx="4554245" cy="23372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B61A89-BAFD-2761-CAAB-34749E6A8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357" b="10977"/>
            <a:stretch/>
          </p:blipFill>
          <p:spPr>
            <a:xfrm>
              <a:off x="3639178" y="4213618"/>
              <a:ext cx="4554245" cy="21525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67C9A5-C800-38A4-6BAC-8BDDA0505EB0}"/>
                </a:ext>
              </a:extLst>
            </p:cNvPr>
            <p:cNvSpPr txBox="1"/>
            <p:nvPr/>
          </p:nvSpPr>
          <p:spPr>
            <a:xfrm>
              <a:off x="5007299" y="4028952"/>
              <a:ext cx="1854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Fiber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4F1DC5-E633-B47F-5D52-637C3231D329}"/>
              </a:ext>
            </a:extLst>
          </p:cNvPr>
          <p:cNvGrpSpPr/>
          <p:nvPr/>
        </p:nvGrpSpPr>
        <p:grpSpPr>
          <a:xfrm>
            <a:off x="5358894" y="156409"/>
            <a:ext cx="5820170" cy="3702871"/>
            <a:chOff x="3923016" y="48276"/>
            <a:chExt cx="5820170" cy="370287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4BB7FA6-CACC-ED10-6557-7035DB369B62}"/>
                </a:ext>
              </a:extLst>
            </p:cNvPr>
            <p:cNvGrpSpPr/>
            <p:nvPr/>
          </p:nvGrpSpPr>
          <p:grpSpPr>
            <a:xfrm>
              <a:off x="3923016" y="637179"/>
              <a:ext cx="2947807" cy="3026620"/>
              <a:chOff x="5891079" y="637179"/>
              <a:chExt cx="2947807" cy="3026620"/>
            </a:xfrm>
          </p:grpSpPr>
          <p:pic>
            <p:nvPicPr>
              <p:cNvPr id="1026" name="Picture 2" descr="넥시 랜선 UTP케이블 랜케이블 CAT5e 5M NX133 - 옥션">
                <a:extLst>
                  <a:ext uri="{FF2B5EF4-FFF2-40B4-BE49-F238E27FC236}">
                    <a16:creationId xmlns:a16="http://schemas.microsoft.com/office/drawing/2014/main" id="{5F2D99D2-5D4D-EB89-35CE-7AAFDCCC41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1079" y="715992"/>
                <a:ext cx="2947807" cy="2947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7B0AC5-D45E-72A6-B2AB-8D43878525D7}"/>
                  </a:ext>
                </a:extLst>
              </p:cNvPr>
              <p:cNvSpPr txBox="1"/>
              <p:nvPr/>
            </p:nvSpPr>
            <p:spPr>
              <a:xfrm>
                <a:off x="6400777" y="637179"/>
                <a:ext cx="1915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UTP: 100Base-T</a:t>
                </a:r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B1F10E-34F6-83CA-F68C-56A4F887CC68}"/>
                </a:ext>
              </a:extLst>
            </p:cNvPr>
            <p:cNvSpPr txBox="1"/>
            <p:nvPr/>
          </p:nvSpPr>
          <p:spPr>
            <a:xfrm>
              <a:off x="4125036" y="186699"/>
              <a:ext cx="2530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STP vs UTP</a:t>
              </a:r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2012D9-77E4-ACEA-FD90-0E38238C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7856" y="48276"/>
              <a:ext cx="2895330" cy="3702871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8D5F8D3-B79C-4D52-B577-93541185E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109" y="4141264"/>
            <a:ext cx="4143541" cy="24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CC95B6-C6E5-997C-F15D-84840E481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" t="75505" r="54277" b="14022"/>
          <a:stretch/>
        </p:blipFill>
        <p:spPr>
          <a:xfrm>
            <a:off x="155274" y="189782"/>
            <a:ext cx="3881887" cy="5348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7A4A47-92AD-7C0C-1806-762C34CA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5" y="2146001"/>
            <a:ext cx="5788325" cy="3449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08EF8B-215E-CDCB-A55A-884C3F1BD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851" y="582277"/>
            <a:ext cx="5064425" cy="284672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3B8D0EB-2DFD-67A2-4BDF-958A64948509}"/>
              </a:ext>
            </a:extLst>
          </p:cNvPr>
          <p:cNvGrpSpPr/>
          <p:nvPr/>
        </p:nvGrpSpPr>
        <p:grpSpPr>
          <a:xfrm>
            <a:off x="6096000" y="3870773"/>
            <a:ext cx="5789219" cy="1969426"/>
            <a:chOff x="6096000" y="3870773"/>
            <a:chExt cx="5789219" cy="19694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798F36-27C6-F0D3-8A11-74A8A9CB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347052"/>
              <a:ext cx="5789219" cy="149314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64398C-9819-7F06-D893-73831AA2746B}"/>
                </a:ext>
              </a:extLst>
            </p:cNvPr>
            <p:cNvSpPr txBox="1"/>
            <p:nvPr/>
          </p:nvSpPr>
          <p:spPr>
            <a:xfrm>
              <a:off x="7079259" y="3870773"/>
              <a:ext cx="38227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Ethernet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6F9FB7-6046-0174-54E7-87D9A697966E}"/>
              </a:ext>
            </a:extLst>
          </p:cNvPr>
          <p:cNvSpPr txBox="1"/>
          <p:nvPr/>
        </p:nvSpPr>
        <p:spPr>
          <a:xfrm>
            <a:off x="1572307" y="1250644"/>
            <a:ext cx="185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L2 protocols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69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641391-C85B-6C21-8880-2DECC5A96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" t="75505" r="54277" b="14022"/>
          <a:stretch/>
        </p:blipFill>
        <p:spPr>
          <a:xfrm>
            <a:off x="155274" y="189782"/>
            <a:ext cx="3881887" cy="53483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785E6B6-E916-46A3-D815-C0F1C8356148}"/>
              </a:ext>
            </a:extLst>
          </p:cNvPr>
          <p:cNvGrpSpPr/>
          <p:nvPr/>
        </p:nvGrpSpPr>
        <p:grpSpPr>
          <a:xfrm>
            <a:off x="469333" y="893192"/>
            <a:ext cx="5258718" cy="5404446"/>
            <a:chOff x="469333" y="893192"/>
            <a:chExt cx="5258718" cy="540444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0A84ADF-FFE5-E694-9D77-DE3F2AAA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333" y="1430064"/>
              <a:ext cx="5258718" cy="48675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B4729-0D93-0373-5266-3A5091323BC3}"/>
                </a:ext>
              </a:extLst>
            </p:cNvPr>
            <p:cNvSpPr txBox="1"/>
            <p:nvPr/>
          </p:nvSpPr>
          <p:spPr>
            <a:xfrm>
              <a:off x="1187342" y="893192"/>
              <a:ext cx="38227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RAS(Remote Access Service)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32DCF8-9C3A-07C7-9891-5C18DC16C668}"/>
              </a:ext>
            </a:extLst>
          </p:cNvPr>
          <p:cNvGrpSpPr/>
          <p:nvPr/>
        </p:nvGrpSpPr>
        <p:grpSpPr>
          <a:xfrm>
            <a:off x="6296326" y="352386"/>
            <a:ext cx="5740400" cy="1848645"/>
            <a:chOff x="6096000" y="366503"/>
            <a:chExt cx="5740400" cy="1848645"/>
          </a:xfrm>
        </p:grpSpPr>
        <p:pic>
          <p:nvPicPr>
            <p:cNvPr id="2050" name="Picture 2" descr="Cisco 2522 1 Port Ethernet, 10 Port Serial Frame Relay Router – IT Revival  Ltd">
              <a:extLst>
                <a:ext uri="{FF2B5EF4-FFF2-40B4-BE49-F238E27FC236}">
                  <a16:creationId xmlns:a16="http://schemas.microsoft.com/office/drawing/2014/main" id="{A0E53B59-7198-5C4E-6398-EAB2F42A67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96000" y="885526"/>
              <a:ext cx="5740400" cy="132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3BAE3A-6CB9-6FC7-42FF-20D1D50C7A9A}"/>
                </a:ext>
              </a:extLst>
            </p:cNvPr>
            <p:cNvSpPr txBox="1"/>
            <p:nvPr/>
          </p:nvSpPr>
          <p:spPr>
            <a:xfrm>
              <a:off x="7054850" y="366503"/>
              <a:ext cx="38227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Frame Relay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261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FE2038-067F-98B5-9FD6-EAD6742F6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" t="75505" r="54277" b="14022"/>
          <a:stretch/>
        </p:blipFill>
        <p:spPr>
          <a:xfrm>
            <a:off x="155274" y="189782"/>
            <a:ext cx="3881887" cy="534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C5491-C50E-98C3-FC90-F8BF5451DDB1}"/>
              </a:ext>
            </a:extLst>
          </p:cNvPr>
          <p:cNvSpPr txBox="1"/>
          <p:nvPr/>
        </p:nvSpPr>
        <p:spPr>
          <a:xfrm>
            <a:off x="255916" y="1107692"/>
            <a:ext cx="4820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Noto Sans CJK KR"/>
                <a:hlinkClick r:id="rId3"/>
              </a:rPr>
              <a:t>[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Noto Sans CJK KR"/>
                <a:hlinkClick r:id="rId3"/>
              </a:rPr>
              <a:t>네트워크</a:t>
            </a:r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Noto Sans CJK KR"/>
                <a:hlinkClick r:id="rId3"/>
              </a:rPr>
              <a:t>] VXLAN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Noto Sans CJK KR"/>
                <a:hlinkClick r:id="rId3"/>
              </a:rPr>
              <a:t>이란</a:t>
            </a:r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Noto Sans CJK KR"/>
                <a:hlinkClick r:id="rId3"/>
              </a:rPr>
              <a:t>? (feat. Network Overlay)</a:t>
            </a:r>
            <a:endParaRPr lang="en-US" altLang="ko-KR" b="0" i="0" dirty="0">
              <a:solidFill>
                <a:srgbClr val="555555"/>
              </a:solidFill>
              <a:effectLst/>
              <a:latin typeface="Noto Sans CJK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C1F7AB-29D1-9763-0AB1-4F61A3C9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0" y="1865212"/>
            <a:ext cx="7108168" cy="441837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5BD691-BA2E-09F6-8031-196AAAC8D2D5}"/>
              </a:ext>
            </a:extLst>
          </p:cNvPr>
          <p:cNvCxnSpPr/>
          <p:nvPr/>
        </p:nvCxnSpPr>
        <p:spPr>
          <a:xfrm>
            <a:off x="336430" y="3009637"/>
            <a:ext cx="31227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6DCF61-9C44-0AC6-44E7-009B2B0DC8FB}"/>
              </a:ext>
            </a:extLst>
          </p:cNvPr>
          <p:cNvGrpSpPr/>
          <p:nvPr/>
        </p:nvGrpSpPr>
        <p:grpSpPr>
          <a:xfrm>
            <a:off x="7182928" y="77420"/>
            <a:ext cx="4476930" cy="3062595"/>
            <a:chOff x="7182928" y="77420"/>
            <a:chExt cx="4476930" cy="306259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4DA04FF-65C2-3C58-C055-FA4B086FF7B5}"/>
                </a:ext>
              </a:extLst>
            </p:cNvPr>
            <p:cNvGrpSpPr/>
            <p:nvPr/>
          </p:nvGrpSpPr>
          <p:grpSpPr>
            <a:xfrm>
              <a:off x="7640308" y="361687"/>
              <a:ext cx="4019550" cy="2778328"/>
              <a:chOff x="7640308" y="361687"/>
              <a:chExt cx="4019550" cy="277832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B1A49BA-D811-E7CA-1749-E380490A5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0308" y="361687"/>
                <a:ext cx="4019550" cy="2647950"/>
              </a:xfrm>
              <a:prstGeom prst="rect">
                <a:avLst/>
              </a:prstGeom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6746E58-724E-01CC-D29E-22A8C0B0B7B1}"/>
                  </a:ext>
                </a:extLst>
              </p:cNvPr>
              <p:cNvSpPr/>
              <p:nvPr/>
            </p:nvSpPr>
            <p:spPr>
              <a:xfrm>
                <a:off x="9954883" y="2372264"/>
                <a:ext cx="500332" cy="76775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F5D872-30DD-3D55-2385-4BE606BA1EF0}"/>
                </a:ext>
              </a:extLst>
            </p:cNvPr>
            <p:cNvSpPr txBox="1"/>
            <p:nvPr/>
          </p:nvSpPr>
          <p:spPr>
            <a:xfrm>
              <a:off x="7182928" y="77420"/>
              <a:ext cx="1242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VLAN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4F4630-1030-AFC2-10E4-F915A8C44CE2}"/>
              </a:ext>
            </a:extLst>
          </p:cNvPr>
          <p:cNvGrpSpPr/>
          <p:nvPr/>
        </p:nvGrpSpPr>
        <p:grpSpPr>
          <a:xfrm>
            <a:off x="7326701" y="2846975"/>
            <a:ext cx="4422476" cy="3933605"/>
            <a:chOff x="7326701" y="2767049"/>
            <a:chExt cx="4422476" cy="393360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064F9AA-6CD2-3240-8086-09C78ACC6B81}"/>
                </a:ext>
              </a:extLst>
            </p:cNvPr>
            <p:cNvGrpSpPr/>
            <p:nvPr/>
          </p:nvGrpSpPr>
          <p:grpSpPr>
            <a:xfrm>
              <a:off x="7550563" y="3147981"/>
              <a:ext cx="4198614" cy="3552673"/>
              <a:chOff x="7550563" y="3147981"/>
              <a:chExt cx="4198614" cy="355267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60A53C-9407-1ED9-9732-BFE7DA0DB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0563" y="3147981"/>
                <a:ext cx="4198614" cy="3552673"/>
              </a:xfrm>
              <a:prstGeom prst="rect">
                <a:avLst/>
              </a:prstGeom>
            </p:spPr>
          </p:pic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D254B48-D8CC-F8D2-6F49-DA013E9F8718}"/>
                  </a:ext>
                </a:extLst>
              </p:cNvPr>
              <p:cNvSpPr/>
              <p:nvPr/>
            </p:nvSpPr>
            <p:spPr>
              <a:xfrm>
                <a:off x="10771516" y="5431765"/>
                <a:ext cx="500332" cy="76775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21C74-B4C6-2DFB-5C14-F2D02C6E1CC6}"/>
                </a:ext>
              </a:extLst>
            </p:cNvPr>
            <p:cNvSpPr txBox="1"/>
            <p:nvPr/>
          </p:nvSpPr>
          <p:spPr>
            <a:xfrm>
              <a:off x="7326701" y="2767049"/>
              <a:ext cx="1242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VXLAN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09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E576FD-A2F5-3D90-DC35-52E6B038A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29" b="23482"/>
          <a:stretch/>
        </p:blipFill>
        <p:spPr>
          <a:xfrm>
            <a:off x="155276" y="250166"/>
            <a:ext cx="6426679" cy="5287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E3D53A-D41A-766E-4539-FA088350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2" y="1459077"/>
            <a:ext cx="6158911" cy="2267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7062D3-B839-73C5-0126-27A7D522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2" y="3843069"/>
            <a:ext cx="5403771" cy="28337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948B53-86F7-34C6-7A3F-F6C05F10B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020" y="1677029"/>
            <a:ext cx="5695156" cy="4999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B9D6BC-F7F0-974C-3258-540149A57A9D}"/>
              </a:ext>
            </a:extLst>
          </p:cNvPr>
          <p:cNvSpPr txBox="1"/>
          <p:nvPr/>
        </p:nvSpPr>
        <p:spPr>
          <a:xfrm>
            <a:off x="180002" y="973286"/>
            <a:ext cx="1031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IP address: node(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)</a:t>
            </a:r>
            <a:r>
              <a:rPr lang="ko-KR" altLang="en-US" dirty="0"/>
              <a:t>가 갖는 </a:t>
            </a:r>
            <a:r>
              <a:rPr lang="en-US" altLang="ko-KR" dirty="0"/>
              <a:t>ID number. </a:t>
            </a:r>
            <a:r>
              <a:rPr lang="ko-KR" altLang="en-US" dirty="0"/>
              <a:t>전세계적으로 유일함</a:t>
            </a:r>
            <a:r>
              <a:rPr lang="en-US" altLang="ko-KR" dirty="0"/>
              <a:t>(Public IP)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62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902B84-2725-E64B-F48F-DA844BCA7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73" b="8768"/>
          <a:stretch/>
        </p:blipFill>
        <p:spPr>
          <a:xfrm>
            <a:off x="374524" y="2053085"/>
            <a:ext cx="5612633" cy="4132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4CB5B3-20F2-64BD-087C-9DC2B68CA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" r="6715"/>
          <a:stretch/>
        </p:blipFill>
        <p:spPr>
          <a:xfrm>
            <a:off x="6418053" y="2130006"/>
            <a:ext cx="5399423" cy="40551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A619FA-46BD-158F-95B5-0D23C32BC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29" b="23482"/>
          <a:stretch/>
        </p:blipFill>
        <p:spPr>
          <a:xfrm>
            <a:off x="155276" y="250166"/>
            <a:ext cx="6426679" cy="528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9AA94-8FB1-60F6-8BFE-6D19C86C968A}"/>
              </a:ext>
            </a:extLst>
          </p:cNvPr>
          <p:cNvSpPr txBox="1"/>
          <p:nvPr/>
        </p:nvSpPr>
        <p:spPr>
          <a:xfrm>
            <a:off x="899447" y="1231325"/>
            <a:ext cx="440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Unicast? Multicast? Broadcast?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03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Pv4 - 위키백과, 우리 모두의 백과사전">
            <a:extLst>
              <a:ext uri="{FF2B5EF4-FFF2-40B4-BE49-F238E27FC236}">
                <a16:creationId xmlns:a16="http://schemas.microsoft.com/office/drawing/2014/main" id="{C7875E35-86B9-6BCD-CAC1-4781767967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82" y="1970942"/>
            <a:ext cx="9350636" cy="424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F3065-1A69-F99D-B2CE-2CDDC44606E5}"/>
              </a:ext>
            </a:extLst>
          </p:cNvPr>
          <p:cNvSpPr txBox="1"/>
          <p:nvPr/>
        </p:nvSpPr>
        <p:spPr>
          <a:xfrm>
            <a:off x="1244504" y="1417401"/>
            <a:ext cx="33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IP packet header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DDE078-F280-F68B-6EAD-105020AF9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29" b="23482"/>
          <a:stretch/>
        </p:blipFill>
        <p:spPr>
          <a:xfrm>
            <a:off x="155276" y="250166"/>
            <a:ext cx="6426679" cy="5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4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99EFBA-4E90-6F21-BE59-6E0FD407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5" y="1995671"/>
            <a:ext cx="5781559" cy="4149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04FE5-84AF-301F-ADB7-B14D2192FF13}"/>
              </a:ext>
            </a:extLst>
          </p:cNvPr>
          <p:cNvSpPr txBox="1"/>
          <p:nvPr/>
        </p:nvSpPr>
        <p:spPr>
          <a:xfrm>
            <a:off x="7101840" y="1357758"/>
            <a:ext cx="33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Network ID, Broadcast ID, Default G/W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9AC064-7DC3-7D78-8EEB-5B42BD2DC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29" b="23482"/>
          <a:stretch/>
        </p:blipFill>
        <p:spPr>
          <a:xfrm>
            <a:off x="155276" y="250166"/>
            <a:ext cx="6426679" cy="528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AA579F-2072-5136-8F70-8FCB7B01BB9A}"/>
              </a:ext>
            </a:extLst>
          </p:cNvPr>
          <p:cNvSpPr txBox="1"/>
          <p:nvPr/>
        </p:nvSpPr>
        <p:spPr>
          <a:xfrm>
            <a:off x="1089229" y="1357758"/>
            <a:ext cx="33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Subnet Mask?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76C1A8-A39D-E334-6494-4A8E5118F296}"/>
              </a:ext>
            </a:extLst>
          </p:cNvPr>
          <p:cNvGrpSpPr/>
          <p:nvPr/>
        </p:nvGrpSpPr>
        <p:grpSpPr>
          <a:xfrm>
            <a:off x="6096000" y="2387814"/>
            <a:ext cx="5829310" cy="3653703"/>
            <a:chOff x="6096000" y="2387814"/>
            <a:chExt cx="5829310" cy="3653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7A4367-1060-EF93-9FBE-510FFF680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708"/>
            <a:stretch/>
          </p:blipFill>
          <p:spPr>
            <a:xfrm>
              <a:off x="6096000" y="2387814"/>
              <a:ext cx="5829310" cy="17011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271F83-6613-8D3C-D762-FBADE43B6B25}"/>
                </a:ext>
              </a:extLst>
            </p:cNvPr>
            <p:cNvSpPr txBox="1"/>
            <p:nvPr/>
          </p:nvSpPr>
          <p:spPr>
            <a:xfrm>
              <a:off x="6144883" y="4060777"/>
              <a:ext cx="5731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Default G/W     1010 0110  .  0100 1011. 0000 0000 . 0000 0001</a:t>
              </a:r>
              <a:endParaRPr lang="ko-KR" altLang="en-US" sz="1400" b="1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3635BDA-8A3B-B904-61B5-DEF1F981A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561"/>
            <a:stretch/>
          </p:blipFill>
          <p:spPr>
            <a:xfrm>
              <a:off x="6096000" y="4959563"/>
              <a:ext cx="5829310" cy="1081954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84E543F-5AC1-CF7F-6EA1-779DD8BEE017}"/>
                </a:ext>
              </a:extLst>
            </p:cNvPr>
            <p:cNvSpPr/>
            <p:nvPr/>
          </p:nvSpPr>
          <p:spPr>
            <a:xfrm>
              <a:off x="6245525" y="5234231"/>
              <a:ext cx="1224951" cy="3105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Broadcast ID</a:t>
              </a:r>
              <a:endParaRPr lang="ko-KR" altLang="en-US" sz="1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939DA6-0AD1-D12F-0B00-70C3DCBE07F4}"/>
                </a:ext>
              </a:extLst>
            </p:cNvPr>
            <p:cNvSpPr txBox="1"/>
            <p:nvPr/>
          </p:nvSpPr>
          <p:spPr>
            <a:xfrm>
              <a:off x="6144883" y="4583607"/>
              <a:ext cx="5731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Default G/W     166.75.0.1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6470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181</Words>
  <Application>Microsoft Office PowerPoint</Application>
  <PresentationFormat>와이드스크린</PresentationFormat>
  <Paragraphs>43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Noto Sans CJK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Judo Master</dc:creator>
  <cp:lastModifiedBy>Judo Master</cp:lastModifiedBy>
  <cp:revision>18</cp:revision>
  <dcterms:created xsi:type="dcterms:W3CDTF">2022-08-01T08:15:08Z</dcterms:created>
  <dcterms:modified xsi:type="dcterms:W3CDTF">2022-08-03T08:22:40Z</dcterms:modified>
</cp:coreProperties>
</file>